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7"/>
  </p:notesMasterIdLst>
  <p:sldIdLst>
    <p:sldId id="300" r:id="rId3"/>
    <p:sldId id="323" r:id="rId4"/>
    <p:sldId id="302" r:id="rId5"/>
    <p:sldId id="259" r:id="rId6"/>
    <p:sldId id="1876" r:id="rId7"/>
    <p:sldId id="354" r:id="rId8"/>
    <p:sldId id="303" r:id="rId9"/>
    <p:sldId id="386" r:id="rId10"/>
    <p:sldId id="387" r:id="rId11"/>
    <p:sldId id="388" r:id="rId12"/>
    <p:sldId id="389" r:id="rId13"/>
    <p:sldId id="304" r:id="rId14"/>
    <p:sldId id="393" r:id="rId15"/>
    <p:sldId id="341" r:id="rId16"/>
    <p:sldId id="401" r:id="rId17"/>
    <p:sldId id="1848" r:id="rId18"/>
    <p:sldId id="1856" r:id="rId19"/>
    <p:sldId id="1769" r:id="rId20"/>
    <p:sldId id="1795" r:id="rId21"/>
    <p:sldId id="1857" r:id="rId22"/>
    <p:sldId id="1858" r:id="rId23"/>
    <p:sldId id="1855" r:id="rId24"/>
    <p:sldId id="320" r:id="rId25"/>
    <p:sldId id="1867" r:id="rId26"/>
    <p:sldId id="1874" r:id="rId27"/>
    <p:sldId id="1778" r:id="rId28"/>
    <p:sldId id="1877" r:id="rId29"/>
    <p:sldId id="428" r:id="rId30"/>
    <p:sldId id="1878" r:id="rId31"/>
    <p:sldId id="1870" r:id="rId32"/>
    <p:sldId id="322" r:id="rId33"/>
    <p:sldId id="321" r:id="rId34"/>
    <p:sldId id="317" r:id="rId35"/>
    <p:sldId id="1875" r:id="rId36"/>
    <p:sldId id="316" r:id="rId37"/>
    <p:sldId id="379" r:id="rId38"/>
    <p:sldId id="380" r:id="rId39"/>
    <p:sldId id="381" r:id="rId40"/>
    <p:sldId id="382" r:id="rId41"/>
    <p:sldId id="357" r:id="rId42"/>
    <p:sldId id="356" r:id="rId43"/>
    <p:sldId id="391" r:id="rId44"/>
    <p:sldId id="1879" r:id="rId45"/>
    <p:sldId id="319" r:id="rId46"/>
    <p:sldId id="355" r:id="rId47"/>
    <p:sldId id="358" r:id="rId48"/>
    <p:sldId id="359" r:id="rId49"/>
    <p:sldId id="318" r:id="rId50"/>
    <p:sldId id="315" r:id="rId51"/>
    <p:sldId id="390" r:id="rId52"/>
    <p:sldId id="362" r:id="rId53"/>
    <p:sldId id="363" r:id="rId54"/>
    <p:sldId id="365" r:id="rId55"/>
    <p:sldId id="3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4" autoAdjust="0"/>
    <p:restoredTop sz="81221" autoAdjust="0"/>
  </p:normalViewPr>
  <p:slideViewPr>
    <p:cSldViewPr snapToGrid="0">
      <p:cViewPr varScale="1">
        <p:scale>
          <a:sx n="66" d="100"/>
          <a:sy n="66" d="100"/>
        </p:scale>
        <p:origin x="90" y="126"/>
      </p:cViewPr>
      <p:guideLst/>
    </p:cSldViewPr>
  </p:slideViewPr>
  <p:notesTextViewPr>
    <p:cViewPr>
      <p:scale>
        <a:sx n="66" d="100"/>
        <a:sy n="66"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71836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11</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solutions for the case study include</a:t>
            </a:r>
            <a:r>
              <a:rPr lang="en-US" baseline="0" dirty="0"/>
              <a:t> </a:t>
            </a:r>
            <a:r>
              <a:rPr lang="en-US" dirty="0"/>
              <a:t>virtual machines, virtual networks, VPN gateway, hybrid connectivity, load balancers, and storage, as well as SAP on Azure, with more information available via https://aka.ms/sapazure</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15</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16</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1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28</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42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771309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option provides high availability for the SAP HANA components. This is accomplished by provisioning two identically configured M128s Azure VM and a single E2s v3 Azure VM into the same availability set. The two Azure VMs form the database tier and host two identically configured HANA instances replicating synchronously with each other by using HANA System Replication. The single Es2 v3 Azure VM hosts an iSCSI target component and serves the role of an SDB (STONITH Block Device daemon) device in a Pacemaker-based cluster containing the three Azure VMs. </a:t>
            </a:r>
          </a:p>
          <a:p>
            <a:r>
              <a:rPr lang="en-US" dirty="0" smtClean="0"/>
              <a:t>The iSCSI target server can be shared with other Pacemaker clusters. The advantage of using an SBD device is a faster failover time (comparing with the Azure Fence agent that relies on an Azure Active Directory service principal) and, is identical to the way SBD devices are used in on-premises scenarios. It is possible to use up to three SBD devices for a Pacemaker cluster to allow an SBD device to become unavailable, for example during OS patching of the iSCSI target server. </a:t>
            </a:r>
          </a:p>
          <a:p>
            <a:r>
              <a:rPr lang="en-US" dirty="0" smtClean="0"/>
              <a:t>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p>
          <a:p>
            <a:r>
              <a:rPr lang="en-US" dirty="0" smtClean="0"/>
              <a:t>We also provision a non-production SAP HANA environment consisting of a single M64s Azure VM for QA purposes and two E32s v3 Azure VMs that will serve as development and test servers. A couple of E2 v3 Azure VMs deployed into the designated DMZ subnet can be used for remote administration tasks, such as patching.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cost of the first option reflects charges associated with the components necessary to provide high availability. These components approximately double the cost of a single production instance of the HANA database (for both compute and storage resources). In addition, there are charges associated with implementing high availability of the application tier. In this case, the increase represents compute and storage resources of four E2 v3 Azure VMs that host highly available ASCS and NFS components.</a:t>
            </a:r>
          </a:p>
          <a:p>
            <a:r>
              <a:rPr lang="en-US" sz="1200" kern="1200" dirty="0" smtClean="0">
                <a:solidFill>
                  <a:schemeClr val="tx1"/>
                </a:solidFill>
                <a:effectLst/>
                <a:latin typeface="+mn-lt"/>
                <a:ea typeface="+mn-ea"/>
                <a:cs typeface="+mn-cs"/>
              </a:rPr>
              <a:t>Note that the charges do not take into </a:t>
            </a:r>
            <a:r>
              <a:rPr lang="en-US" sz="1200" kern="1200" smtClean="0">
                <a:solidFill>
                  <a:schemeClr val="tx1"/>
                </a:solidFill>
                <a:effectLst/>
                <a:latin typeface="+mn-lt"/>
                <a:ea typeface="+mn-ea"/>
                <a:cs typeface="+mn-cs"/>
              </a:rPr>
              <a:t>account licensing, </a:t>
            </a:r>
            <a:r>
              <a:rPr lang="en-US" sz="1200" kern="1200" dirty="0" smtClean="0">
                <a:solidFill>
                  <a:schemeClr val="tx1"/>
                </a:solidFill>
                <a:effectLst/>
                <a:latin typeface="+mn-lt"/>
                <a:ea typeface="+mn-ea"/>
                <a:cs typeface="+mn-cs"/>
              </a:rPr>
              <a:t>but do include ExpressRoute-related charges, Azure Backup and Azure Monitor costs, and pricing of the Microsoft Professional Direct-level Support.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further enhance our design by providing disaster recovery capabilities, we create a virtual network in the West US 2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We also leverage Azure Site Recovery to implement a standby disaster recovery environment for the application tier. In order to ensure that the content of the **sapmnt** share is up-to-date, we provision a single E2 v3 Azure VM serving the role of the SAP ASCS DR instance and configure it as target of a scheduled task that performs file </a:t>
            </a:r>
            <a:r>
              <a:rPr lang="en-US" sz="1200" kern="1200" dirty="0" err="1" smtClean="0">
                <a:solidFill>
                  <a:schemeClr val="tx1"/>
                </a:solidFill>
                <a:effectLst/>
                <a:latin typeface="+mn-lt"/>
                <a:ea typeface="+mn-ea"/>
                <a:cs typeface="+mn-cs"/>
              </a:rPr>
              <a:t>robocopy</a:t>
            </a:r>
            <a:r>
              <a:rPr lang="en-US" sz="1200" kern="1200" dirty="0" smtClean="0">
                <a:solidFill>
                  <a:schemeClr val="tx1"/>
                </a:solidFill>
                <a:effectLst/>
                <a:latin typeface="+mn-lt"/>
                <a:ea typeface="+mn-ea"/>
                <a:cs typeface="+mn-cs"/>
              </a:rPr>
              <a:t> from the production SAP ASCS instance.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extra cost of the second option reflects charges associated with additional components necessary to provide disaster recovery. These components effectively represent the cost of the production instance of a single HANA database instance (for both compute and storage resources). In addition, there are extra charges associated with implementing high availability of the application tier. In this case, the increase represents storage resources of two E2_v3 Azure VMs that host the ASCS and NFS components as well as Azure VMs hosting the SAP production application tier. There is also an added cost of Azure Site Recovery.</a:t>
            </a:r>
          </a:p>
          <a:p>
            <a:r>
              <a:rPr lang="en-US" sz="1200" kern="1200" dirty="0" smtClean="0">
                <a:solidFill>
                  <a:schemeClr val="tx1"/>
                </a:solidFill>
                <a:effectLst/>
                <a:latin typeface="+mn-lt"/>
                <a:ea typeface="+mn-ea"/>
                <a:cs typeface="+mn-cs"/>
              </a:rPr>
              <a:t>Note that the charges do not take into account licensing, but do include ExpressRoute-related charges, Azure Backup and Azure Monitor costs, and pricing of the Microsoft Professional Direct-level Support.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a:t>
            </a:r>
            <a:r>
              <a:rPr lang="en-US" sz="2400" dirty="0" smtClean="0">
                <a:solidFill>
                  <a:schemeClr val="tx1"/>
                </a:solidFill>
              </a:rPr>
              <a:t>Azure VMs </a:t>
            </a:r>
            <a:r>
              <a:rPr lang="en-US" sz="2400" dirty="0">
                <a:solidFill>
                  <a:schemeClr val="tx1"/>
                </a:solidFill>
              </a:rPr>
              <a:t>(SLES-for-SAP Applications 12 </a:t>
            </a:r>
            <a:r>
              <a:rPr lang="en-US" sz="2400" dirty="0" smtClean="0">
                <a:solidFill>
                  <a:schemeClr val="tx1"/>
                </a:solidFill>
              </a:rPr>
              <a:t>SP3) by using </a:t>
            </a:r>
            <a:r>
              <a:rPr lang="en-US" sz="2400" dirty="0">
                <a:solidFill>
                  <a:schemeClr val="tx1"/>
                </a:solidFill>
              </a:rPr>
              <a:t>the Azure Resource Manager deployment model</a:t>
            </a:r>
          </a:p>
          <a:p>
            <a:pPr marL="914400" lvl="1" indent="-457200">
              <a:buFont typeface="+mj-lt"/>
              <a:buAutoNum type="alphaLcParenR"/>
              <a:defRPr/>
            </a:pPr>
            <a:r>
              <a:rPr lang="en-US" sz="1800" dirty="0">
                <a:solidFill>
                  <a:schemeClr val="tx1"/>
                </a:solidFill>
              </a:rPr>
              <a:t>The same virtual network, subnet, and availability set, separate Premium Storage accounts</a:t>
            </a:r>
          </a:p>
          <a:p>
            <a:pPr marL="914400" lvl="1" indent="-457200">
              <a:buFont typeface="+mj-lt"/>
              <a:buAutoNum type="alphaLcParenR"/>
              <a:defRPr/>
            </a:pPr>
            <a:r>
              <a:rPr lang="en-US" sz="1800" dirty="0">
                <a:solidFill>
                  <a:schemeClr val="tx1"/>
                </a:solidFill>
              </a:rPr>
              <a:t>Attach Azure Premium storage disks to each VM</a:t>
            </a:r>
          </a:p>
          <a:p>
            <a:pPr marL="914400" lvl="1" indent="-457200">
              <a:buFont typeface="+mj-lt"/>
              <a:buAutoNum type="alphaLcParenR"/>
              <a:defRPr/>
            </a:pPr>
            <a:r>
              <a:rPr lang="en-US" sz="1800" dirty="0">
                <a:solidFill>
                  <a:schemeClr val="tx1"/>
                </a:solidFill>
              </a:rPr>
              <a:t>Create an internal load balancer</a:t>
            </a:r>
          </a:p>
          <a:p>
            <a:pPr marL="914400" lvl="1" indent="-457200">
              <a:buFont typeface="+mj-lt"/>
              <a:buAutoNum type="alphaLcParenR"/>
              <a:defRPr/>
            </a:pPr>
            <a:r>
              <a:rPr lang="en-US" sz="1800" dirty="0">
                <a:solidFill>
                  <a:schemeClr val="tx1"/>
                </a:solidFill>
              </a:rPr>
              <a:t>Back-end pool consisting of both Azure VMs, health probe set to TCP 62503, Load balancing rules: TCP 30315 and 30317, Direct Server Return enabled for both</a:t>
            </a:r>
          </a:p>
          <a:p>
            <a:pPr marL="914400" lvl="1" indent="-457200">
              <a:buFont typeface="+mj-lt"/>
              <a:buAutoNum type="alphaLcParenR"/>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marL="457200" indent="-457200">
              <a:buFont typeface="+mj-lt"/>
              <a:buAutoNum type="arabicPeriod"/>
              <a:defRPr/>
            </a:pPr>
            <a:r>
              <a:rPr lang="en-US" sz="1600" dirty="0">
                <a:solidFill>
                  <a:schemeClr val="tx1"/>
                </a:solidFill>
              </a:rPr>
              <a:t>Set up disk layout</a:t>
            </a:r>
          </a:p>
          <a:p>
            <a:pPr marL="914400" lvl="1" indent="-457200">
              <a:buFont typeface="+mj-lt"/>
              <a:buAutoNum type="alphaLcParenR"/>
              <a:defRPr/>
            </a:pPr>
            <a:r>
              <a:rPr lang="en-US" sz="800" dirty="0">
                <a:solidFill>
                  <a:schemeClr val="tx1"/>
                </a:solidFill>
              </a:rPr>
              <a:t>Create physical volumes for all disks that you want to use    </a:t>
            </a:r>
          </a:p>
          <a:p>
            <a:pPr marL="914400" lvl="1" indent="-457200">
              <a:buFont typeface="+mj-lt"/>
              <a:buAutoNum type="alphaLcParenR"/>
              <a:defRPr/>
            </a:pPr>
            <a:r>
              <a:rPr lang="en-US" sz="800" dirty="0">
                <a:solidFill>
                  <a:schemeClr val="tx1"/>
                </a:solidFill>
              </a:rPr>
              <a:t>Create a volume group for the data files, the log files and the shared HANA directory Create the logical volumes</a:t>
            </a:r>
          </a:p>
          <a:p>
            <a:pPr marL="914400" lvl="1" indent="-457200">
              <a:buFont typeface="+mj-lt"/>
              <a:buAutoNum type="alphaLcParenR"/>
              <a:defRPr/>
            </a:pPr>
            <a:r>
              <a:rPr lang="en-US" sz="800" dirty="0">
                <a:solidFill>
                  <a:schemeClr val="tx1"/>
                </a:solidFill>
              </a:rPr>
              <a:t>Create the mount directories and copy the UUID of all logical volumes</a:t>
            </a:r>
          </a:p>
          <a:p>
            <a:pPr marL="914400" lvl="1" indent="-457200">
              <a:buFont typeface="+mj-lt"/>
              <a:buAutoNum type="alphaLcParenR"/>
              <a:defRPr/>
            </a:pPr>
            <a:r>
              <a:rPr lang="en-US" sz="800" dirty="0">
                <a:solidFill>
                  <a:schemeClr val="tx1"/>
                </a:solidFill>
              </a:rPr>
              <a:t>Create fstab entries for the three logical volumes</a:t>
            </a:r>
          </a:p>
          <a:p>
            <a:pPr marL="914400" lvl="1" indent="-457200">
              <a:buFont typeface="+mj-lt"/>
              <a:buAutoNum type="alphaLcParenR"/>
              <a:defRPr/>
            </a:pPr>
            <a:r>
              <a:rPr lang="en-US" sz="800" dirty="0">
                <a:solidFill>
                  <a:schemeClr val="tx1"/>
                </a:solidFill>
              </a:rPr>
              <a:t>Mount the new volumes</a:t>
            </a:r>
            <a:endParaRPr lang="en-US" sz="2400" dirty="0">
              <a:solidFill>
                <a:schemeClr val="tx1"/>
              </a:solidFill>
              <a:latin typeface="Segoe UI Light"/>
            </a:endParaRPr>
          </a:p>
          <a:p>
            <a:pPr marL="457200" indent="-457200">
              <a:buFont typeface="+mj-lt"/>
              <a:buAutoNum type="arabicPeriod"/>
              <a:defRPr/>
            </a:pPr>
            <a:r>
              <a:rPr lang="en-US" dirty="0"/>
              <a:t>Configure name resolution</a:t>
            </a: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67686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3/24/2019 11:57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3/24/2019 11:57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9217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3846331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62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7146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4" r:id="rId19"/>
    <p:sldLayoutId id="2147483695" r:id="rId20"/>
    <p:sldLayoutId id="214748369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a:t>
            </a:r>
            <a:r>
              <a:rPr lang="en-US" sz="2800" dirty="0" smtClean="0">
                <a:solidFill>
                  <a:schemeClr val="tx1"/>
                </a:solidFill>
              </a:rPr>
              <a:t>backup </a:t>
            </a:r>
            <a:r>
              <a:rPr lang="en-US" sz="2800" dirty="0">
                <a:solidFill>
                  <a:schemeClr val="tx1"/>
                </a:solidFill>
              </a:rPr>
              <a:t>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CY20 – how can we maintain integrations between ECC and BW?</a:t>
            </a:r>
          </a:p>
          <a:p>
            <a:pPr lvl="0"/>
            <a:r>
              <a:rPr lang="en-US" sz="3900" dirty="0" smtClean="0"/>
              <a:t>How </a:t>
            </a:r>
            <a:r>
              <a:rPr lang="en-US" sz="3900" dirty="0"/>
              <a:t>much does Azure cost? Give us two options (HA only and HA with DR).</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D9831474-A4CA-4929-A6BF-4A94879BE778}"/>
              </a:ext>
            </a:extLst>
          </p:cNvPr>
          <p:cNvSpPr>
            <a:spLocks noGrp="1"/>
          </p:cNvSpPr>
          <p:nvPr>
            <p:ph type="title"/>
          </p:nvPr>
        </p:nvSpPr>
        <p:spPr/>
        <p:txBody>
          <a:bodyPr/>
          <a:lstStyle/>
          <a:p>
            <a:r>
              <a:rPr lang="en-US" sz="4800" dirty="0"/>
              <a:t>SAP on Azure — huge variety on instances</a:t>
            </a:r>
            <a:endParaRPr lang="en-US" dirty="0"/>
          </a:p>
        </p:txBody>
      </p:sp>
      <p:pic>
        <p:nvPicPr>
          <p:cNvPr id="68" name="Picture 67" descr="An image depicting the instance sizes that are certified for SAP on Azure. Included are: A, Av2, Dv2, Dv3, Ev3, G, M and purpose built SAP/HANA.">
            <a:extLst>
              <a:ext uri="{FF2B5EF4-FFF2-40B4-BE49-F238E27FC236}">
                <a16:creationId xmlns="" xmlns:a16="http://schemas.microsoft.com/office/drawing/2014/main" id="{BF4FB497-4D14-447F-AF18-7C2EC8FB237A}"/>
              </a:ext>
            </a:extLst>
          </p:cNvPr>
          <p:cNvPicPr>
            <a:picLocks noChangeAspect="1"/>
          </p:cNvPicPr>
          <p:nvPr/>
        </p:nvPicPr>
        <p:blipFill>
          <a:blip r:embed="rId2"/>
          <a:stretch>
            <a:fillRect/>
          </a:stretch>
        </p:blipFill>
        <p:spPr>
          <a:xfrm>
            <a:off x="460778" y="1563030"/>
            <a:ext cx="11130515" cy="4708678"/>
          </a:xfrm>
          <a:prstGeom prst="rect">
            <a:avLst/>
          </a:prstGeom>
        </p:spPr>
      </p:pic>
    </p:spTree>
    <p:extLst>
      <p:ext uri="{BB962C8B-B14F-4D97-AF65-F5344CB8AC3E}">
        <p14:creationId xmlns:p14="http://schemas.microsoft.com/office/powerpoint/2010/main" val="157027827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pic>
        <p:nvPicPr>
          <p:cNvPr id="2" name="Picture 1" descr="Table that depicts the HANA scenario with the appropriate compute sizes and SAPs required.">
            <a:extLst>
              <a:ext uri="{FF2B5EF4-FFF2-40B4-BE49-F238E27FC236}">
                <a16:creationId xmlns="" xmlns:a16="http://schemas.microsoft.com/office/drawing/2014/main" id="{CFD6E0B0-9BF5-4092-B343-07467B49823A}"/>
              </a:ext>
            </a:extLst>
          </p:cNvPr>
          <p:cNvPicPr>
            <a:picLocks noChangeAspect="1"/>
          </p:cNvPicPr>
          <p:nvPr/>
        </p:nvPicPr>
        <p:blipFill>
          <a:blip r:embed="rId3"/>
          <a:stretch>
            <a:fillRect/>
          </a:stretch>
        </p:blipFill>
        <p:spPr>
          <a:xfrm>
            <a:off x="478902" y="1864238"/>
            <a:ext cx="10233059" cy="3917997"/>
          </a:xfrm>
          <a:prstGeom prst="rect">
            <a:avLst/>
          </a:prstGeom>
        </p:spPr>
      </p:pic>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pic>
        <p:nvPicPr>
          <p:cNvPr id="3" name="Picture 2" descr="A table that depicts the capabilities of the M-Series Azure instance size and the correlated HANA workload.">
            <a:extLst>
              <a:ext uri="{FF2B5EF4-FFF2-40B4-BE49-F238E27FC236}">
                <a16:creationId xmlns="" xmlns:a16="http://schemas.microsoft.com/office/drawing/2014/main" id="{F3597592-C1AD-478B-B02B-E08ABD66F10F}"/>
              </a:ext>
            </a:extLst>
          </p:cNvPr>
          <p:cNvPicPr>
            <a:picLocks noChangeAspect="1"/>
          </p:cNvPicPr>
          <p:nvPr/>
        </p:nvPicPr>
        <p:blipFill>
          <a:blip r:embed="rId3"/>
          <a:stretch>
            <a:fillRect/>
          </a:stretch>
        </p:blipFill>
        <p:spPr>
          <a:xfrm>
            <a:off x="554096" y="3751279"/>
            <a:ext cx="10940449" cy="2832066"/>
          </a:xfrm>
          <a:prstGeom prst="rect">
            <a:avLst/>
          </a:prstGeom>
        </p:spPr>
      </p:pic>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ED84C8-9FA9-4A22-8B23-4A7A31962EB1}"/>
              </a:ext>
            </a:extLst>
          </p:cNvPr>
          <p:cNvSpPr>
            <a:spLocks noGrp="1"/>
          </p:cNvSpPr>
          <p:nvPr>
            <p:ph type="title"/>
          </p:nvPr>
        </p:nvSpPr>
        <p:spPr>
          <a:xfrm>
            <a:off x="268080" y="165765"/>
            <a:ext cx="11655840" cy="899665"/>
          </a:xfrm>
        </p:spPr>
        <p:txBody>
          <a:bodyPr/>
          <a:lstStyle/>
          <a:p>
            <a:r>
              <a:rPr lang="en-US" sz="4400" dirty="0">
                <a:solidFill>
                  <a:schemeClr val="tx1"/>
                </a:solidFill>
                <a:cs typeface="Segoe UI Light" panose="020B0502040204020203" pitchFamily="34" charset="0"/>
              </a:rPr>
              <a:t>(SAPS) Azure VM Options for SAP Applications</a:t>
            </a:r>
            <a:endParaRPr lang="en-US" sz="4400" dirty="0">
              <a:solidFill>
                <a:schemeClr val="tx1"/>
              </a:solidFill>
            </a:endParaRPr>
          </a:p>
        </p:txBody>
      </p:sp>
      <p:pic>
        <p:nvPicPr>
          <p:cNvPr id="3" name="Picture 2" descr="Azure VM Options for SAP Applications table.&#10;&#10;A table of Azure VM Options for SAP Applications displays the information in the Instructor Notes.">
            <a:extLst>
              <a:ext uri="{FF2B5EF4-FFF2-40B4-BE49-F238E27FC236}">
                <a16:creationId xmlns="" xmlns:a16="http://schemas.microsoft.com/office/drawing/2014/main" id="{DA1B9BF9-7355-49F9-A4A6-CB5099A8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8" y="1006945"/>
            <a:ext cx="10933938" cy="5592029"/>
          </a:xfrm>
          <a:prstGeom prst="rect">
            <a:avLst/>
          </a:prstGeom>
        </p:spPr>
      </p:pic>
      <p:sp>
        <p:nvSpPr>
          <p:cNvPr id="4" name="TextBox 3">
            <a:extLst>
              <a:ext uri="{FF2B5EF4-FFF2-40B4-BE49-F238E27FC236}">
                <a16:creationId xmlns="" xmlns:a16="http://schemas.microsoft.com/office/drawing/2014/main" id="{60E22668-A91A-48F2-9E32-846A9A1FC992}"/>
              </a:ext>
            </a:extLst>
          </p:cNvPr>
          <p:cNvSpPr txBox="1"/>
          <p:nvPr/>
        </p:nvSpPr>
        <p:spPr>
          <a:xfrm>
            <a:off x="9211700" y="6598974"/>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5" name="Rectangle 4">
            <a:extLst>
              <a:ext uri="{FF2B5EF4-FFF2-40B4-BE49-F238E27FC236}">
                <a16:creationId xmlns="" xmlns:a16="http://schemas.microsoft.com/office/drawing/2014/main" id="{E3AD3F76-5629-40C2-B9DC-12A4143A8602}"/>
              </a:ext>
            </a:extLst>
          </p:cNvPr>
          <p:cNvSpPr/>
          <p:nvPr/>
        </p:nvSpPr>
        <p:spPr bwMode="auto">
          <a:xfrm>
            <a:off x="3722634" y="978745"/>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 xmlns:a16="http://schemas.microsoft.com/office/drawing/2014/main" id="{A2926CEE-B2D4-4546-B23F-1A4A7560B145}"/>
              </a:ext>
            </a:extLst>
          </p:cNvPr>
          <p:cNvSpPr/>
          <p:nvPr/>
        </p:nvSpPr>
        <p:spPr>
          <a:xfrm>
            <a:off x="-95459" y="6542801"/>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Tree>
    <p:extLst>
      <p:ext uri="{BB962C8B-B14F-4D97-AF65-F5344CB8AC3E}">
        <p14:creationId xmlns:p14="http://schemas.microsoft.com/office/powerpoint/2010/main" val="254224749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descr="A table that depicts how to structure storage for SAP HANA on an Azure M Series VM.">
            <a:extLst>
              <a:ext uri="{FF2B5EF4-FFF2-40B4-BE49-F238E27FC236}">
                <a16:creationId xmlns=""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descr="A screenshot depicting suggested storage allocation by mount point and where to enable write acceleration.">
            <a:extLst>
              <a:ext uri="{FF2B5EF4-FFF2-40B4-BE49-F238E27FC236}">
                <a16:creationId xmlns=""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 xmlns:a16="http://schemas.microsoft.com/office/drawing/2014/main" id="{EFFD86BD-5D24-407B-866A-9764381C8990}"/>
              </a:ext>
            </a:extLst>
          </p:cNvPr>
          <p:cNvSpPr/>
          <p:nvPr/>
        </p:nvSpPr>
        <p:spPr>
          <a:xfrm>
            <a:off x="3182203" y="5907026"/>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pic>
        <p:nvPicPr>
          <p:cNvPr id="6" name="Picture 5">
            <a:extLst>
              <a:ext uri="{FF2B5EF4-FFF2-40B4-BE49-F238E27FC236}">
                <a16:creationId xmlns=""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pic>
        <p:nvPicPr>
          <p:cNvPr id="2" name="Picture 1" descr="A table that depicts KPIs by disk type in Azure Storage.">
            <a:extLst>
              <a:ext uri="{FF2B5EF4-FFF2-40B4-BE49-F238E27FC236}">
                <a16:creationId xmlns="" xmlns:a16="http://schemas.microsoft.com/office/drawing/2014/main" id="{7F27F86A-68FA-4C85-985E-1FF59C121B3B}"/>
              </a:ext>
            </a:extLst>
          </p:cNvPr>
          <p:cNvPicPr>
            <a:picLocks noChangeAspect="1"/>
          </p:cNvPicPr>
          <p:nvPr/>
        </p:nvPicPr>
        <p:blipFill>
          <a:blip r:embed="rId4"/>
          <a:stretch>
            <a:fillRect/>
          </a:stretch>
        </p:blipFill>
        <p:spPr>
          <a:xfrm>
            <a:off x="3638385" y="2678628"/>
            <a:ext cx="7194566" cy="2423479"/>
          </a:xfrm>
          <a:prstGeom prst="rect">
            <a:avLst/>
          </a:prstGeom>
        </p:spPr>
      </p:pic>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266920" y="1189176"/>
            <a:ext cx="11658160" cy="5530745"/>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and disaster recovery.</a:t>
            </a:r>
          </a:p>
          <a:p>
            <a:endParaRPr lang="en-US" sz="2400" dirty="0"/>
          </a:p>
          <a:p>
            <a:r>
              <a:rPr lang="en-US" sz="2800" dirty="0"/>
              <a:t>At the end of this workshop, you will be able to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a:t>
            </a:r>
            <a:r>
              <a:rPr lang="en-US" sz="3600" dirty="0" smtClean="0">
                <a:latin typeface="+mj-lt"/>
              </a:rPr>
              <a:t>objectives:</a:t>
            </a:r>
          </a:p>
          <a:p>
            <a:pPr marL="342900" indent="-342900">
              <a:lnSpc>
                <a:spcPct val="90000"/>
              </a:lnSpc>
              <a:spcAft>
                <a:spcPts val="600"/>
              </a:spcAft>
              <a:buFont typeface="Arial" panose="020B0604020202020204" pitchFamily="34" charset="0"/>
              <a:buChar char="•"/>
            </a:pPr>
            <a:r>
              <a:rPr lang="en-US" sz="2400" dirty="0" smtClean="0">
                <a:latin typeface="Segoe UI Semilight" panose="020B0402040204020203" pitchFamily="34" charset="0"/>
                <a:cs typeface="Segoe UI Semilight" panose="020B0402040204020203" pitchFamily="34" charset="0"/>
              </a:rPr>
              <a:t>Identify requirements for deployment SAP HANA workloads on Azure VMs</a:t>
            </a:r>
          </a:p>
          <a:p>
            <a:pPr marL="342900" indent="-342900">
              <a:lnSpc>
                <a:spcPct val="90000"/>
              </a:lnSpc>
              <a:spcAft>
                <a:spcPts val="600"/>
              </a:spcAft>
              <a:buFont typeface="Arial" panose="020B0604020202020204" pitchFamily="34" charset="0"/>
              <a:buChar char="•"/>
            </a:pPr>
            <a:r>
              <a:rPr lang="en-US" sz="2400" dirty="0" smtClean="0">
                <a:latin typeface="Segoe UI Semilight" panose="020B0402040204020203" pitchFamily="34" charset="0"/>
                <a:cs typeface="Segoe UI Semilight" panose="020B0402040204020203" pitchFamily="34" charset="0"/>
              </a:rPr>
              <a:t>Design </a:t>
            </a:r>
            <a:r>
              <a:rPr lang="en-US" sz="2400" dirty="0">
                <a:latin typeface="Segoe UI Semilight" panose="020B0402040204020203" pitchFamily="34" charset="0"/>
                <a:cs typeface="Segoe UI Semilight" panose="020B0402040204020203" pitchFamily="34" charset="0"/>
              </a:rPr>
              <a:t>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6B238A-CB75-4175-BD25-FB6E96A3B1CC}"/>
              </a:ext>
            </a:extLst>
          </p:cNvPr>
          <p:cNvSpPr>
            <a:spLocks noGrp="1"/>
          </p:cNvSpPr>
          <p:nvPr>
            <p:ph type="title"/>
          </p:nvPr>
        </p:nvSpPr>
        <p:spPr/>
        <p:txBody>
          <a:bodyPr/>
          <a:lstStyle/>
          <a:p>
            <a:r>
              <a:rPr lang="en-US" dirty="0"/>
              <a:t>Common Scenarios</a:t>
            </a:r>
          </a:p>
        </p:txBody>
      </p:sp>
      <p:pic>
        <p:nvPicPr>
          <p:cNvPr id="3" name="Picture 2" descr="Availability Set and Single Instance SLA sequence.&#10;&#10;Under Availability set with 99.95 percent, two fault domain racks each have a virtual machine and are connected. Under Single Instance SLA, a computer points to an Azure Premium Storage account.">
            <a:extLst>
              <a:ext uri="{FF2B5EF4-FFF2-40B4-BE49-F238E27FC236}">
                <a16:creationId xmlns="" xmlns:a16="http://schemas.microsoft.com/office/drawing/2014/main" id="{81C74446-DBF1-4258-A7E0-F95B90E60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174582379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95E991-0213-41A0-82AE-2778B4A0C913}"/>
              </a:ext>
            </a:extLst>
          </p:cNvPr>
          <p:cNvSpPr>
            <a:spLocks noGrp="1"/>
          </p:cNvSpPr>
          <p:nvPr>
            <p:ph type="title"/>
          </p:nvPr>
        </p:nvSpPr>
        <p:spPr/>
        <p:txBody>
          <a:bodyPr/>
          <a:lstStyle/>
          <a:p>
            <a:r>
              <a:rPr lang="en-US" dirty="0">
                <a:solidFill>
                  <a:schemeClr val="tx1"/>
                </a:solidFill>
              </a:rPr>
              <a:t>SAP HA Architecture</a:t>
            </a:r>
            <a:br>
              <a:rPr lang="en-US" dirty="0">
                <a:solidFill>
                  <a:schemeClr val="tx1"/>
                </a:solidFill>
              </a:rPr>
            </a:br>
            <a:r>
              <a:rPr lang="en-US" sz="2800" dirty="0">
                <a:solidFill>
                  <a:schemeClr val="tx1"/>
                </a:solidFill>
              </a:rPr>
              <a:t>SAP NetWeaver ABAP / Java 7.00 (and higher) – Windows &amp; Linux</a:t>
            </a:r>
            <a:endParaRPr lang="en-US" sz="4400" dirty="0">
              <a:solidFill>
                <a:schemeClr val="tx1"/>
              </a:solidFill>
            </a:endParaRPr>
          </a:p>
        </p:txBody>
      </p:sp>
      <p:pic>
        <p:nvPicPr>
          <p:cNvPr id="15" name="Picture 14">
            <a:extLst>
              <a:ext uri="{FF2B5EF4-FFF2-40B4-BE49-F238E27FC236}">
                <a16:creationId xmlns="" xmlns:a16="http://schemas.microsoft.com/office/drawing/2014/main" id="{67503628-027B-4754-B830-45ECB916637E}"/>
              </a:ext>
            </a:extLst>
          </p:cNvPr>
          <p:cNvPicPr>
            <a:picLocks noChangeAspect="1"/>
          </p:cNvPicPr>
          <p:nvPr/>
        </p:nvPicPr>
        <p:blipFill>
          <a:blip r:embed="rId2"/>
          <a:stretch>
            <a:fillRect/>
          </a:stretch>
        </p:blipFill>
        <p:spPr>
          <a:xfrm>
            <a:off x="11152188" y="1105285"/>
            <a:ext cx="325622" cy="374467"/>
          </a:xfrm>
          <a:prstGeom prst="rect">
            <a:avLst/>
          </a:prstGeom>
        </p:spPr>
      </p:pic>
      <p:pic>
        <p:nvPicPr>
          <p:cNvPr id="16" name="Picture 15">
            <a:extLst>
              <a:ext uri="{FF2B5EF4-FFF2-40B4-BE49-F238E27FC236}">
                <a16:creationId xmlns="" xmlns:a16="http://schemas.microsoft.com/office/drawing/2014/main" id="{0574460F-1914-4B76-BDB8-75BDCC11FA71}"/>
              </a:ext>
            </a:extLst>
          </p:cNvPr>
          <p:cNvPicPr>
            <a:picLocks noChangeAspect="1"/>
          </p:cNvPicPr>
          <p:nvPr/>
        </p:nvPicPr>
        <p:blipFill>
          <a:blip r:embed="rId3"/>
          <a:stretch>
            <a:fillRect/>
          </a:stretch>
        </p:blipFill>
        <p:spPr>
          <a:xfrm>
            <a:off x="10608212" y="1137232"/>
            <a:ext cx="310574" cy="310574"/>
          </a:xfrm>
          <a:prstGeom prst="rect">
            <a:avLst/>
          </a:prstGeom>
        </p:spPr>
      </p:pic>
      <p:pic>
        <p:nvPicPr>
          <p:cNvPr id="20" name="Picture 19" descr="An image that depicts the SAP HA Architecture broken down 4 layers: application server instances, ASCS, File Share, and Database.">
            <a:extLst>
              <a:ext uri="{FF2B5EF4-FFF2-40B4-BE49-F238E27FC236}">
                <a16:creationId xmlns="" xmlns:a16="http://schemas.microsoft.com/office/drawing/2014/main" id="{56E36AD1-1068-4240-9EC2-9AE887D26B19}"/>
              </a:ext>
            </a:extLst>
          </p:cNvPr>
          <p:cNvPicPr>
            <a:picLocks noChangeAspect="1"/>
          </p:cNvPicPr>
          <p:nvPr/>
        </p:nvPicPr>
        <p:blipFill>
          <a:blip r:embed="rId4"/>
          <a:stretch>
            <a:fillRect/>
          </a:stretch>
        </p:blipFill>
        <p:spPr>
          <a:xfrm>
            <a:off x="368863" y="1738627"/>
            <a:ext cx="10865908" cy="4829862"/>
          </a:xfrm>
          <a:prstGeom prst="rect">
            <a:avLst/>
          </a:prstGeom>
        </p:spPr>
      </p:pic>
    </p:spTree>
    <p:extLst>
      <p:ext uri="{BB962C8B-B14F-4D97-AF65-F5344CB8AC3E}">
        <p14:creationId xmlns:p14="http://schemas.microsoft.com/office/powerpoint/2010/main" val="40689818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n image that depicts the availability configuration for each application tier of the SAP deployment.">
            <a:extLst>
              <a:ext uri="{FF2B5EF4-FFF2-40B4-BE49-F238E27FC236}">
                <a16:creationId xmlns="" xmlns:a16="http://schemas.microsoft.com/office/drawing/2014/main" id="{88DB22BF-C709-4EB2-BA9B-383D2A57EC29}"/>
              </a:ext>
            </a:extLst>
          </p:cNvPr>
          <p:cNvPicPr>
            <a:picLocks noChangeAspect="1"/>
          </p:cNvPicPr>
          <p:nvPr/>
        </p:nvPicPr>
        <p:blipFill>
          <a:blip r:embed="rId3"/>
          <a:stretch>
            <a:fillRect/>
          </a:stretch>
        </p:blipFill>
        <p:spPr>
          <a:xfrm>
            <a:off x="353178" y="374434"/>
            <a:ext cx="11330011" cy="6365231"/>
          </a:xfrm>
          <a:prstGeom prst="rect">
            <a:avLst/>
          </a:prstGeom>
        </p:spPr>
      </p:pic>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 xmlns:a16="http://schemas.microsoft.com/office/drawing/2014/main" val="20000"/>
                    </a:ext>
                  </a:extLst>
                </a:gridCol>
                <a:gridCol w="6281454">
                  <a:extLst>
                    <a:ext uri="{9D8B030D-6E8A-4147-A177-3AD203B41FA5}">
                      <a16:colId xmlns=""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that depicts the starting design of deploying SAP HANA in Azure Virtual Machines and Virtual Networks.">
            <a:extLst>
              <a:ext uri="{FF2B5EF4-FFF2-40B4-BE49-F238E27FC236}">
                <a16:creationId xmlns="" xmlns:a16="http://schemas.microsoft.com/office/drawing/2014/main" id="{3BE7D047-A192-4BA7-B8B4-788539C2FB63}"/>
              </a:ext>
            </a:extLst>
          </p:cNvPr>
          <p:cNvPicPr>
            <a:picLocks noChangeAspect="1"/>
          </p:cNvPicPr>
          <p:nvPr/>
        </p:nvPicPr>
        <p:blipFill>
          <a:blip r:embed="rId3"/>
          <a:stretch>
            <a:fillRect/>
          </a:stretch>
        </p:blipFill>
        <p:spPr>
          <a:xfrm>
            <a:off x="225206" y="341036"/>
            <a:ext cx="11471326" cy="5909157"/>
          </a:xfrm>
          <a:prstGeom prst="rect">
            <a:avLst/>
          </a:prstGeom>
        </p:spPr>
      </p:pic>
    </p:spTree>
    <p:extLst>
      <p:ext uri="{BB962C8B-B14F-4D97-AF65-F5344CB8AC3E}">
        <p14:creationId xmlns:p14="http://schemas.microsoft.com/office/powerpoint/2010/main" val="128850235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that depicts what tasks should be designed for when completing the architecture diagram.">
            <a:extLst>
              <a:ext uri="{FF2B5EF4-FFF2-40B4-BE49-F238E27FC236}">
                <a16:creationId xmlns="" xmlns:a16="http://schemas.microsoft.com/office/drawing/2014/main" id="{D219741D-D4CE-46BC-8655-1930EAA43972}"/>
              </a:ext>
            </a:extLst>
          </p:cNvPr>
          <p:cNvPicPr>
            <a:picLocks noChangeAspect="1"/>
          </p:cNvPicPr>
          <p:nvPr/>
        </p:nvPicPr>
        <p:blipFill>
          <a:blip r:embed="rId3"/>
          <a:stretch>
            <a:fillRect/>
          </a:stretch>
        </p:blipFill>
        <p:spPr>
          <a:xfrm>
            <a:off x="266085" y="349554"/>
            <a:ext cx="11659830" cy="6277156"/>
          </a:xfrm>
          <a:prstGeom prst="rect">
            <a:avLst/>
          </a:prstGeom>
        </p:spPr>
      </p:pic>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3985C08F-63CF-4850-9463-FBE609758EA6}"/>
              </a:ext>
            </a:extLst>
          </p:cNvPr>
          <p:cNvSpPr>
            <a:spLocks noGrp="1"/>
          </p:cNvSpPr>
          <p:nvPr>
            <p:ph type="title"/>
          </p:nvPr>
        </p:nvSpPr>
        <p:spPr>
          <a:xfrm>
            <a:off x="51986" y="367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2" name="Picture 1" descr="A table depicting the baseline knowledge needed across services for SAP as a service in Azure.">
            <a:extLst>
              <a:ext uri="{FF2B5EF4-FFF2-40B4-BE49-F238E27FC236}">
                <a16:creationId xmlns="" xmlns:a16="http://schemas.microsoft.com/office/drawing/2014/main" id="{1690AAA3-422F-4BF5-9DC2-953A9889CF95}"/>
              </a:ext>
            </a:extLst>
          </p:cNvPr>
          <p:cNvPicPr>
            <a:picLocks noChangeAspect="1"/>
          </p:cNvPicPr>
          <p:nvPr/>
        </p:nvPicPr>
        <p:blipFill>
          <a:blip r:embed="rId3"/>
          <a:stretch>
            <a:fillRect/>
          </a:stretch>
        </p:blipFill>
        <p:spPr>
          <a:xfrm>
            <a:off x="612702" y="784901"/>
            <a:ext cx="10736616" cy="591157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70751295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Online Azure pricing calculator</a:t>
            </a:r>
          </a:p>
        </p:txBody>
      </p:sp>
      <p:sp>
        <p:nvSpPr>
          <p:cNvPr id="16" name="TextBox 15">
            <a:extLst>
              <a:ext uri="{FF2B5EF4-FFF2-40B4-BE49-F238E27FC236}">
                <a16:creationId xmlns=""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pic>
        <p:nvPicPr>
          <p:cNvPr id="2" name="Picture 1"/>
          <p:cNvPicPr>
            <a:picLocks noChangeAspect="1"/>
          </p:cNvPicPr>
          <p:nvPr/>
        </p:nvPicPr>
        <p:blipFill>
          <a:blip r:embed="rId3"/>
          <a:stretch>
            <a:fillRect/>
          </a:stretch>
        </p:blipFill>
        <p:spPr>
          <a:xfrm>
            <a:off x="2536468" y="1038630"/>
            <a:ext cx="7119063" cy="5158304"/>
          </a:xfrm>
          <a:prstGeom prst="rect">
            <a:avLst/>
          </a:prstGeom>
        </p:spPr>
      </p:pic>
    </p:spTree>
    <p:extLst>
      <p:ext uri="{BB962C8B-B14F-4D97-AF65-F5344CB8AC3E}">
        <p14:creationId xmlns:p14="http://schemas.microsoft.com/office/powerpoint/2010/main" val="216444544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330933213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 xmlns:a16="http://schemas.microsoft.com/office/drawing/2014/main" id="{948D6C16-B17D-4D96-ACEA-FA3FF381AB3C}"/>
              </a:ext>
            </a:extLst>
          </p:cNvPr>
          <p:cNvSpPr>
            <a:spLocks noGrp="1"/>
          </p:cNvSpPr>
          <p:nvPr>
            <p:ph type="body" sz="quarter" idx="4294967295"/>
          </p:nvPr>
        </p:nvSpPr>
        <p:spPr>
          <a:xfrm>
            <a:off x="130629" y="1285857"/>
            <a:ext cx="11871244" cy="4727448"/>
          </a:xfrm>
        </p:spPr>
        <p:txBody>
          <a:bodyPr/>
          <a:lstStyle/>
          <a:p>
            <a:r>
              <a:rPr lang="en-US" sz="3600" dirty="0" smtClean="0"/>
              <a:t>Customer </a:t>
            </a:r>
            <a:r>
              <a:rPr lang="en-US" sz="3600" dirty="0"/>
              <a:t>is very cost sensitive</a:t>
            </a:r>
          </a:p>
          <a:p>
            <a:r>
              <a:rPr lang="en-US" sz="3600" dirty="0"/>
              <a:t>No need to include OS/DB license costs (Customer will do BYOL separately)</a:t>
            </a:r>
          </a:p>
          <a:p>
            <a:r>
              <a:rPr lang="en-US" sz="3600" dirty="0" smtClean="0"/>
              <a:t>BYOL </a:t>
            </a:r>
            <a:r>
              <a:rPr lang="en-US" sz="3600" dirty="0"/>
              <a:t>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278298"/>
            <a:ext cx="11653523" cy="4959216"/>
          </a:xfrm>
        </p:spPr>
        <p:txBody>
          <a:bodyPr>
            <a:normAutofit fontScale="47500" lnSpcReduction="20000"/>
          </a:bodyPr>
          <a:lstStyle/>
          <a:p>
            <a:pPr marL="336145" lvl="1" indent="0">
              <a:buNone/>
            </a:pPr>
            <a:r>
              <a:rPr lang="en-US" sz="6300" dirty="0">
                <a:solidFill>
                  <a:schemeClr val="tx1"/>
                </a:solidFill>
                <a:latin typeface="+mj-lt"/>
              </a:rPr>
              <a:t>Business Development Manager (BDM) or Application Sponsor (CFO)</a:t>
            </a:r>
          </a:p>
          <a:p>
            <a:pPr lvl="2"/>
            <a:r>
              <a:rPr lang="en-US" sz="5300" dirty="0">
                <a:solidFill>
                  <a:schemeClr val="tx1"/>
                </a:solidFill>
              </a:rPr>
              <a:t>Funds projects &amp; apps</a:t>
            </a:r>
          </a:p>
          <a:p>
            <a:pPr lvl="2"/>
            <a:r>
              <a:rPr lang="en-US" sz="5300" dirty="0">
                <a:solidFill>
                  <a:schemeClr val="tx1"/>
                </a:solidFill>
              </a:rPr>
              <a:t>Most interested in public cloud</a:t>
            </a:r>
          </a:p>
          <a:p>
            <a:pPr marL="560241" lvl="2" indent="0">
              <a:buNone/>
            </a:pPr>
            <a:endParaRPr lang="en-US" sz="6300" dirty="0">
              <a:solidFill>
                <a:schemeClr val="tx1"/>
              </a:solidFill>
            </a:endParaRPr>
          </a:p>
          <a:p>
            <a:pPr marL="336145" lvl="1" indent="0">
              <a:buNone/>
            </a:pPr>
            <a:r>
              <a:rPr lang="en-US" sz="6300" dirty="0">
                <a:solidFill>
                  <a:schemeClr val="tx1"/>
                </a:solidFill>
                <a:latin typeface="+mj-lt"/>
              </a:rPr>
              <a:t>Business Unit IT / Developers (Director of SAP Business Analysts, Director of SAP Operations)</a:t>
            </a:r>
          </a:p>
          <a:p>
            <a:pPr lvl="2"/>
            <a:r>
              <a:rPr lang="en-US" sz="5300" dirty="0">
                <a:solidFill>
                  <a:schemeClr val="tx1"/>
                </a:solidFill>
              </a:rPr>
              <a:t>Reports to BDM and is responsible for coding and testing apps</a:t>
            </a:r>
          </a:p>
          <a:p>
            <a:pPr lvl="2"/>
            <a:r>
              <a:rPr lang="en-US" sz="5300" dirty="0">
                <a:solidFill>
                  <a:schemeClr val="tx1"/>
                </a:solidFill>
              </a:rPr>
              <a:t>Big influencer of public cloud strategy</a:t>
            </a:r>
          </a:p>
          <a:p>
            <a:pPr marL="560241" lvl="2" indent="0">
              <a:buNone/>
            </a:pPr>
            <a:endParaRPr lang="en-US" sz="6300" dirty="0">
              <a:solidFill>
                <a:schemeClr val="tx1"/>
              </a:solidFill>
            </a:endParaRPr>
          </a:p>
          <a:p>
            <a:pPr marL="336145" lvl="1" indent="0">
              <a:buNone/>
            </a:pPr>
            <a:r>
              <a:rPr lang="en-US" sz="6300" dirty="0">
                <a:solidFill>
                  <a:schemeClr val="tx1"/>
                </a:solidFill>
                <a:latin typeface="+mj-lt"/>
              </a:rPr>
              <a:t>Central IT (VP of IT Operations)</a:t>
            </a:r>
          </a:p>
          <a:p>
            <a:pPr lvl="2"/>
            <a:r>
              <a:rPr lang="en-US" sz="5300" dirty="0">
                <a:solidFill>
                  <a:schemeClr val="tx1"/>
                </a:solidFill>
              </a:rPr>
              <a:t>Reports into CIO and responsible for operating datacenter</a:t>
            </a:r>
          </a:p>
          <a:p>
            <a:pPr lvl="2"/>
            <a:r>
              <a:rPr lang="en-US" sz="5300" dirty="0">
                <a:solidFill>
                  <a:schemeClr val="tx1"/>
                </a:solidFill>
              </a:rPr>
              <a:t>Concerned about shadow IT created issues: security/compliance, server sprawl, and lack of </a:t>
            </a:r>
            <a:r>
              <a:rPr lang="en-US" sz="5300" dirty="0" smtClean="0">
                <a:solidFill>
                  <a:schemeClr val="tx1"/>
                </a:solidFill>
              </a:rPr>
              <a:t>control</a:t>
            </a: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8A9F5E6-D83D-4FBC-AF24-C4D2148CA862}"/>
              </a:ext>
            </a:extLst>
          </p:cNvPr>
          <p:cNvSpPr>
            <a:spLocks noGrp="1"/>
          </p:cNvSpPr>
          <p:nvPr>
            <p:ph type="title"/>
          </p:nvPr>
        </p:nvSpPr>
        <p:spPr>
          <a:xfrm>
            <a:off x="453320" y="332542"/>
            <a:ext cx="11655840" cy="899665"/>
          </a:xfrm>
        </p:spPr>
        <p:txBody>
          <a:bodyPr/>
          <a:lstStyle/>
          <a:p>
            <a:r>
              <a:rPr lang="en-US" dirty="0"/>
              <a:t>SAP HANA on Cloud</a:t>
            </a:r>
          </a:p>
        </p:txBody>
      </p:sp>
      <p:pic>
        <p:nvPicPr>
          <p:cNvPr id="11" name="Picture 10" descr="A graphic depicting the benefits achieved from moving SAP HANA to Azure.">
            <a:extLst>
              <a:ext uri="{FF2B5EF4-FFF2-40B4-BE49-F238E27FC236}">
                <a16:creationId xmlns="" xmlns:a16="http://schemas.microsoft.com/office/drawing/2014/main" id="{C6786739-E028-47C3-AF14-F6DA18B7B65A}"/>
              </a:ext>
            </a:extLst>
          </p:cNvPr>
          <p:cNvPicPr>
            <a:picLocks noChangeAspect="1"/>
          </p:cNvPicPr>
          <p:nvPr/>
        </p:nvPicPr>
        <p:blipFill>
          <a:blip r:embed="rId2"/>
          <a:stretch>
            <a:fillRect/>
          </a:stretch>
        </p:blipFill>
        <p:spPr>
          <a:xfrm>
            <a:off x="1600723" y="1614918"/>
            <a:ext cx="8796542" cy="4343816"/>
          </a:xfrm>
          <a:prstGeom prst="rect">
            <a:avLst/>
          </a:prstGeom>
        </p:spPr>
      </p:pic>
    </p:spTree>
    <p:extLst>
      <p:ext uri="{BB962C8B-B14F-4D97-AF65-F5344CB8AC3E}">
        <p14:creationId xmlns:p14="http://schemas.microsoft.com/office/powerpoint/2010/main" val="8259102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smtClean="0">
                <a:latin typeface="+mj-lt"/>
              </a:rPr>
              <a:t>Azure </a:t>
            </a:r>
            <a:r>
              <a:rPr lang="en-US" sz="3600" dirty="0">
                <a:latin typeface="+mj-lt"/>
              </a:rPr>
              <a:t>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1123" y="113837"/>
            <a:ext cx="11669754" cy="6630325"/>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436D2BC-C362-41DE-BD9A-65F1FC96D661}"/>
              </a:ext>
            </a:extLst>
          </p:cNvPr>
          <p:cNvSpPr/>
          <p:nvPr/>
        </p:nvSpPr>
        <p:spPr>
          <a:xfrm>
            <a:off x="220338" y="6389784"/>
            <a:ext cx="7152470" cy="276391"/>
          </a:xfrm>
          <a:prstGeom prst="rect">
            <a:avLst/>
          </a:prstGeom>
        </p:spPr>
        <p:txBody>
          <a:bodyPr wrap="square">
            <a:spAutoFit/>
          </a:bodyPr>
          <a:lstStyle/>
          <a:p>
            <a:pPr>
              <a:defRPr/>
            </a:pPr>
            <a:r>
              <a:rPr lang="en-US" sz="1200" dirty="0">
                <a:latin typeface="Segoe UI"/>
              </a:rPr>
              <a:t>https://azure.com/e/b2bd2105a28a4e86ac8fd74e4cd1076f</a:t>
            </a:r>
          </a:p>
        </p:txBody>
      </p:sp>
      <p:pic>
        <p:nvPicPr>
          <p:cNvPr id="2" name="Picture 1">
            <a:extLst>
              <a:ext uri="{FF2B5EF4-FFF2-40B4-BE49-F238E27FC236}">
                <a16:creationId xmlns="" xmlns:a16="http://schemas.microsoft.com/office/drawing/2014/main" id="{21711489-ED89-4720-A251-AE170D226D45}"/>
              </a:ext>
            </a:extLst>
          </p:cNvPr>
          <p:cNvPicPr>
            <a:picLocks noChangeAspect="1"/>
          </p:cNvPicPr>
          <p:nvPr/>
        </p:nvPicPr>
        <p:blipFill>
          <a:blip r:embed="rId3"/>
          <a:stretch>
            <a:fillRect/>
          </a:stretch>
        </p:blipFill>
        <p:spPr>
          <a:xfrm>
            <a:off x="253389" y="389968"/>
            <a:ext cx="11681844" cy="4843042"/>
          </a:xfrm>
          <a:prstGeom prst="rect">
            <a:avLst/>
          </a:prstGeom>
        </p:spPr>
      </p:pic>
    </p:spTree>
    <p:extLst>
      <p:ext uri="{BB962C8B-B14F-4D97-AF65-F5344CB8AC3E}">
        <p14:creationId xmlns:p14="http://schemas.microsoft.com/office/powerpoint/2010/main" val="1664307654"/>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623" y="85258"/>
            <a:ext cx="11850754" cy="6687483"/>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ADAE32B9-DE1B-4B49-88F5-A8E42F926DE3}"/>
              </a:ext>
            </a:extLst>
          </p:cNvPr>
          <p:cNvSpPr/>
          <p:nvPr/>
        </p:nvSpPr>
        <p:spPr>
          <a:xfrm>
            <a:off x="209321" y="6411817"/>
            <a:ext cx="8487588" cy="276999"/>
          </a:xfrm>
          <a:prstGeom prst="rect">
            <a:avLst/>
          </a:prstGeom>
        </p:spPr>
        <p:txBody>
          <a:bodyPr wrap="square">
            <a:spAutoFit/>
          </a:bodyPr>
          <a:lstStyle/>
          <a:p>
            <a:pPr>
              <a:defRPr/>
            </a:pPr>
            <a:r>
              <a:rPr lang="en-US" sz="1200" dirty="0">
                <a:latin typeface="Segoe UI"/>
              </a:rPr>
              <a:t>https://azure.com/e/ca7ac8872793450d84b75e594f6bd6ba </a:t>
            </a:r>
          </a:p>
        </p:txBody>
      </p:sp>
      <p:pic>
        <p:nvPicPr>
          <p:cNvPr id="5" name="Picture 4">
            <a:extLst>
              <a:ext uri="{FF2B5EF4-FFF2-40B4-BE49-F238E27FC236}">
                <a16:creationId xmlns="" xmlns:a16="http://schemas.microsoft.com/office/drawing/2014/main" id="{BB5B0D25-A3BD-4780-A309-E7E09F849F4A}"/>
              </a:ext>
            </a:extLst>
          </p:cNvPr>
          <p:cNvPicPr>
            <a:picLocks noChangeAspect="1"/>
          </p:cNvPicPr>
          <p:nvPr/>
        </p:nvPicPr>
        <p:blipFill>
          <a:blip r:embed="rId3"/>
          <a:stretch>
            <a:fillRect/>
          </a:stretch>
        </p:blipFill>
        <p:spPr>
          <a:xfrm>
            <a:off x="290093" y="374573"/>
            <a:ext cx="11611814" cy="5896707"/>
          </a:xfrm>
          <a:prstGeom prst="rect">
            <a:avLst/>
          </a:prstGeom>
        </p:spPr>
      </p:pic>
    </p:spTree>
    <p:extLst>
      <p:ext uri="{BB962C8B-B14F-4D97-AF65-F5344CB8AC3E}">
        <p14:creationId xmlns:p14="http://schemas.microsoft.com/office/powerpoint/2010/main" val="304517109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significantly reduce server and storage hardware in their own datacenters to minimize IT related costs. The leadership asked Contoso IT to look into the possibility of migrating its SAP HANA environment to cloud. Contoso is also considering transitioning to SAP HANA 2.0 with a longer term objective of deploying S/4 HANA and BW/4 HANA.</a:t>
            </a:r>
          </a:p>
          <a:p>
            <a:pPr lvl="1"/>
            <a:r>
              <a:rPr lang="en-US" sz="2000" dirty="0">
                <a:solidFill>
                  <a:schemeClr val="tx1"/>
                </a:solidFill>
                <a:latin typeface="Segoe UI Semilight" panose="020B0402040204020203" pitchFamily="34" charset="0"/>
                <a:cs typeface="Segoe UI Semilight" panose="020B0402040204020203" pitchFamily="34" charset="0"/>
              </a:rPr>
              <a:t>Contoso has already a number of their non-SAP systems migrated to Azure. Contoso IT decided to leverage its knowledge of the Microsoft cloud platform and existing ExpressRoute connectivity and host its SAP landscape in Azure. The intention is to migrate the BW system first (go live in March CY20), and migrate ECC in Q4 of CY20. The multi-stage approach is supposed to minimize potential migration risks.</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a:t>
            </a:r>
            <a:r>
              <a:rPr lang="en-US" sz="4400" dirty="0" smtClean="0">
                <a:solidFill>
                  <a:schemeClr val="tx1"/>
                </a:solidFill>
                <a:latin typeface="Segoe UI Light"/>
              </a:rPr>
              <a:t>manual setup</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t>
            </a:r>
            <a:r>
              <a:rPr lang="en-US" sz="1800" dirty="0" smtClean="0"/>
              <a:t>Azure </a:t>
            </a:r>
            <a:r>
              <a:rPr lang="en-US" sz="1800" dirty="0"/>
              <a:t>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smtClean="0"/>
              <a:t>Configure SDB fencing </a:t>
            </a:r>
            <a:r>
              <a:rPr lang="en-US" sz="1800" dirty="0"/>
              <a:t>by using an SDB device </a:t>
            </a:r>
            <a:r>
              <a:rPr lang="en-US" sz="1800" dirty="0" smtClean="0"/>
              <a:t>or </a:t>
            </a:r>
            <a:r>
              <a:rPr lang="en-US" sz="1800" dirty="0"/>
              <a:t>a fencing </a:t>
            </a:r>
            <a:r>
              <a:rPr lang="en-US" sz="1800" dirty="0" smtClean="0"/>
              <a:t>agent </a:t>
            </a:r>
            <a:r>
              <a:rPr lang="en-US" sz="1800" dirty="0"/>
              <a:t>(Linux or Windows) </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a:t>
            </a:r>
            <a:r>
              <a:rPr lang="en-US" sz="3600" dirty="0" smtClean="0">
                <a:solidFill>
                  <a:schemeClr val="tx1"/>
                </a:solidFill>
              </a:rPr>
              <a:t>manual setup (detailed)</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a:t>
            </a:r>
            <a:r>
              <a:rPr lang="en-US" sz="2800" dirty="0" smtClean="0">
                <a:solidFill>
                  <a:schemeClr val="tx1"/>
                </a:solidFill>
              </a:rPr>
              <a:t>Azure VMs </a:t>
            </a:r>
            <a:r>
              <a:rPr lang="en-US" sz="2800" dirty="0">
                <a:solidFill>
                  <a:schemeClr val="tx1"/>
                </a:solidFill>
              </a:rPr>
              <a:t>(SLES-for-SAP Applications 12 </a:t>
            </a:r>
            <a:r>
              <a:rPr lang="en-US" sz="2800" dirty="0" smtClean="0">
                <a:solidFill>
                  <a:schemeClr val="tx1"/>
                </a:solidFill>
              </a:rPr>
              <a:t>SP3) by using </a:t>
            </a:r>
            <a:r>
              <a:rPr lang="en-US" sz="2800" dirty="0">
                <a:solidFill>
                  <a:schemeClr val="tx1"/>
                </a:solidFill>
              </a:rPr>
              <a:t>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397448" cy="443198"/>
          </a:xfrm>
        </p:spPr>
        <p:txBody>
          <a:bodyPr/>
          <a:lstStyle/>
          <a:p>
            <a:r>
              <a:rPr lang="en-US" sz="3600" dirty="0">
                <a:solidFill>
                  <a:schemeClr val="tx1"/>
                </a:solidFill>
              </a:rPr>
              <a:t>SAP HANA HA on Azure VMs </a:t>
            </a:r>
            <a:r>
              <a:rPr lang="en-US" sz="3600" dirty="0" smtClean="0">
                <a:solidFill>
                  <a:schemeClr val="tx1"/>
                </a:solidFill>
              </a:rPr>
              <a:t>manual setup (detailed - cont.)</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smtClean="0">
                <a:solidFill>
                  <a:schemeClr val="tx1"/>
                </a:solidFill>
              </a:rPr>
              <a:t>Configure SDB fencing by using an SDB device or a fencing agent:</a:t>
            </a:r>
          </a:p>
          <a:p>
            <a:pPr marL="738048" lvl="1" indent="-342900">
              <a:defRPr/>
            </a:pPr>
            <a:r>
              <a:rPr lang="en-US" sz="2000" dirty="0" smtClean="0">
                <a:solidFill>
                  <a:schemeClr val="tx1"/>
                </a:solidFill>
              </a:rPr>
              <a:t>An SDB device </a:t>
            </a:r>
            <a:r>
              <a:rPr lang="en-US" sz="2000" dirty="0">
                <a:solidFill>
                  <a:schemeClr val="tx1"/>
                </a:solidFill>
              </a:rPr>
              <a:t>(</a:t>
            </a:r>
            <a:r>
              <a:rPr lang="en-US" sz="2000" dirty="0" smtClean="0">
                <a:solidFill>
                  <a:schemeClr val="tx1"/>
                </a:solidFill>
              </a:rPr>
              <a:t>an extra Azure VM hosting iSCSI target server): faster failover times</a:t>
            </a:r>
          </a:p>
          <a:p>
            <a:pPr marL="738048" lvl="1" indent="-342900">
              <a:defRPr/>
            </a:pPr>
            <a:r>
              <a:rPr lang="en-US" sz="2000" dirty="0" smtClean="0">
                <a:solidFill>
                  <a:schemeClr val="tx1"/>
                </a:solidFill>
              </a:rPr>
              <a:t>A fencing agent (an Azure AD service principal): slower, but does not require an extra Azure VM</a:t>
            </a:r>
            <a:endParaRPr lang="en-US" sz="2000" dirty="0">
              <a:solidFill>
                <a:schemeClr val="tx1"/>
              </a:solidFill>
            </a:endParaRP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a:t>
            </a:r>
            <a:r>
              <a:rPr lang="en-US" sz="4400" dirty="0" smtClean="0">
                <a:solidFill>
                  <a:schemeClr val="tx1"/>
                </a:solidFill>
                <a:latin typeface="Segoe UI Light"/>
              </a:rPr>
              <a:t>automated setup</a:t>
            </a:r>
            <a:endParaRPr lang="en-US" sz="4400" dirty="0">
              <a:solidFill>
                <a:schemeClr val="tx1"/>
              </a:solidFill>
            </a:endParaRPr>
          </a:p>
        </p:txBody>
      </p:sp>
      <p:sp>
        <p:nvSpPr>
          <p:cNvPr id="7" name="Content Placeholder 2"/>
          <p:cNvSpPr txBox="1">
            <a:spLocks/>
          </p:cNvSpPr>
          <p:nvPr/>
        </p:nvSpPr>
        <p:spPr>
          <a:xfrm>
            <a:off x="717228" y="1253330"/>
            <a:ext cx="10953938" cy="47565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kumimoji="0" lang="en-US" sz="2400" b="0" i="0" u="none" strike="noStrike" kern="1200" cap="none" spc="0" normalizeH="0" baseline="0" noProof="0" dirty="0" smtClean="0">
                <a:ln>
                  <a:noFill/>
                </a:ln>
                <a:effectLst/>
                <a:uLnTx/>
                <a:uFillTx/>
              </a:rPr>
              <a:t>Prepare the deployment environment:</a:t>
            </a:r>
          </a:p>
          <a:p>
            <a:pPr marL="800100" lvl="1" indent="-342900">
              <a:buFont typeface="+mj-lt"/>
              <a:buAutoNum type="alphaLcParenR"/>
              <a:defRPr/>
            </a:pPr>
            <a:r>
              <a:rPr kumimoji="0" lang="en-US" sz="1800" b="0" i="0" u="none" strike="noStrike" kern="1200" cap="none" spc="0" normalizeH="0" baseline="0" noProof="0" dirty="0" smtClean="0">
                <a:ln>
                  <a:noFill/>
                </a:ln>
                <a:effectLst/>
                <a:uLnTx/>
                <a:uFillTx/>
              </a:rPr>
              <a:t>Install </a:t>
            </a:r>
            <a:r>
              <a:rPr kumimoji="0" lang="en-US" sz="1800" b="0" i="0" u="none" strike="noStrike" kern="1200" cap="none" spc="0" normalizeH="0" noProof="0" dirty="0" smtClean="0">
                <a:ln>
                  <a:noFill/>
                </a:ln>
                <a:effectLst/>
                <a:uLnTx/>
                <a:uFillTx/>
              </a:rPr>
              <a:t>deployment software (not required when using Cloud Shell):</a:t>
            </a:r>
          </a:p>
          <a:p>
            <a:pPr lvl="2">
              <a:defRPr/>
            </a:pPr>
            <a:r>
              <a:rPr lang="en-US" sz="1100" baseline="0" dirty="0" smtClean="0"/>
              <a:t>Azure CLI</a:t>
            </a:r>
          </a:p>
          <a:p>
            <a:pPr lvl="2">
              <a:defRPr/>
            </a:pPr>
            <a:r>
              <a:rPr lang="en-US" sz="1100" baseline="0" dirty="0" smtClean="0"/>
              <a:t>Terraform</a:t>
            </a:r>
          </a:p>
          <a:p>
            <a:pPr lvl="2">
              <a:defRPr/>
            </a:pPr>
            <a:r>
              <a:rPr kumimoji="0" lang="en-US" sz="1100" b="0" i="0" u="none" strike="noStrike" kern="1200" cap="none" spc="0" normalizeH="0" noProof="0" dirty="0" smtClean="0">
                <a:ln>
                  <a:noFill/>
                </a:ln>
                <a:effectLst/>
                <a:uLnTx/>
                <a:uFillTx/>
              </a:rPr>
              <a:t>Ansible</a:t>
            </a:r>
            <a:endParaRPr kumimoji="0" lang="en-US" sz="1100" b="0" i="0" u="none" strike="noStrike" kern="1200" cap="none" spc="0" normalizeH="0" baseline="0" noProof="0" dirty="0">
              <a:ln>
                <a:noFill/>
              </a:ln>
              <a:effectLst/>
              <a:uLnTx/>
              <a:uFillTx/>
            </a:endParaRPr>
          </a:p>
          <a:p>
            <a:pPr marL="800100" lvl="1" indent="-342900">
              <a:spcBef>
                <a:spcPts val="1000"/>
              </a:spcBef>
              <a:buFont typeface="+mj-lt"/>
              <a:buAutoNum type="alphaLcParenR"/>
              <a:defRPr/>
            </a:pPr>
            <a:r>
              <a:rPr kumimoji="0" lang="en-US" sz="1800" b="0" i="0" u="none" strike="noStrike" kern="1200" cap="none" spc="0" normalizeH="0" baseline="0" noProof="0" dirty="0" smtClean="0">
                <a:ln>
                  <a:noFill/>
                </a:ln>
                <a:effectLst/>
                <a:uLnTx/>
                <a:uFillTx/>
              </a:rPr>
              <a:t>Clone</a:t>
            </a:r>
            <a:r>
              <a:rPr kumimoji="0" lang="en-US" sz="1800" b="0" i="0" u="none" strike="noStrike" kern="1200" cap="none" spc="0" normalizeH="0" noProof="0" dirty="0" smtClean="0">
                <a:ln>
                  <a:noFill/>
                </a:ln>
                <a:effectLst/>
                <a:uLnTx/>
                <a:uFillTx/>
              </a:rPr>
              <a:t> a deployment repository (*)</a:t>
            </a:r>
            <a:endParaRPr kumimoji="0" lang="en-US" sz="1800" b="0" i="0" u="none" strike="noStrike" kern="1200" cap="none" spc="0" normalizeH="0" baseline="0" noProof="0" dirty="0">
              <a:ln>
                <a:noFill/>
              </a:ln>
              <a:effectLst/>
              <a:uLnTx/>
              <a:uFillTx/>
            </a:endParaRPr>
          </a:p>
          <a:p>
            <a:pPr marL="800100" lvl="1" indent="-342900">
              <a:buFont typeface="+mj-lt"/>
              <a:buAutoNum type="alphaLcParenR"/>
              <a:defRPr/>
            </a:pPr>
            <a:r>
              <a:rPr lang="en-US" sz="1800" dirty="0" smtClean="0"/>
              <a:t>Create an Azure AD service principal that will be used by Terraform deployment</a:t>
            </a:r>
            <a:endParaRPr kumimoji="0" lang="en-US" sz="1800" b="0" i="0" u="none" strike="noStrike" kern="1200" cap="none" spc="0" normalizeH="0" baseline="0" noProof="0" dirty="0">
              <a:ln>
                <a:noFill/>
              </a:ln>
              <a:effectLst/>
              <a:uLnTx/>
              <a:uFillTx/>
            </a:endParaRPr>
          </a:p>
          <a:p>
            <a:pPr marL="800100" lvl="1" indent="-342900">
              <a:buFont typeface="+mj-lt"/>
              <a:buAutoNum type="alphaLcParenR"/>
              <a:defRPr/>
            </a:pPr>
            <a:r>
              <a:rPr lang="en-US" sz="1800" dirty="0" smtClean="0"/>
              <a:t>Set environment variables storing configuration </a:t>
            </a:r>
            <a:r>
              <a:rPr lang="en-US" sz="1800" dirty="0"/>
              <a:t>of the service principal </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2400" dirty="0" smtClean="0"/>
              <a:t>Upload SAP packages to Azure Storage</a:t>
            </a:r>
          </a:p>
          <a:p>
            <a:pPr marL="342900" lvl="0" indent="-342900">
              <a:buFont typeface="+mj-lt"/>
              <a:buAutoNum type="arabicPeriod"/>
              <a:defRPr/>
            </a:pPr>
            <a:r>
              <a:rPr lang="en-US" sz="2400" dirty="0" smtClean="0"/>
              <a:t>Customize the Terraform configuration files</a:t>
            </a:r>
          </a:p>
          <a:p>
            <a:pPr marL="342900" lvl="0" indent="-342900">
              <a:buFont typeface="+mj-lt"/>
              <a:buAutoNum type="arabicPeriod"/>
              <a:defRPr/>
            </a:pPr>
            <a:r>
              <a:rPr lang="en-US" sz="2400" dirty="0" smtClean="0"/>
              <a:t>Initialize working directory containing Terraform configuration files by running terraform </a:t>
            </a:r>
            <a:r>
              <a:rPr lang="en-US" sz="2400" dirty="0" err="1" smtClean="0"/>
              <a:t>init</a:t>
            </a:r>
            <a:endParaRPr lang="en-US" sz="2400" dirty="0" smtClean="0"/>
          </a:p>
          <a:p>
            <a:pPr marL="342900" lvl="0" indent="-342900">
              <a:buFont typeface="+mj-lt"/>
              <a:buAutoNum type="arabicPeriod"/>
              <a:defRPr/>
            </a:pPr>
            <a:r>
              <a:rPr lang="en-US" sz="2400" dirty="0" smtClean="0"/>
              <a:t>Trigger the deployment by running terraform apply</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
        <p:nvSpPr>
          <p:cNvPr id="2" name="Rectangle 1"/>
          <p:cNvSpPr/>
          <p:nvPr/>
        </p:nvSpPr>
        <p:spPr>
          <a:xfrm>
            <a:off x="7611590" y="6009873"/>
            <a:ext cx="3995196" cy="369332"/>
          </a:xfrm>
          <a:prstGeom prst="rect">
            <a:avLst/>
          </a:prstGeom>
        </p:spPr>
        <p:txBody>
          <a:bodyPr wrap="none">
            <a:spAutoFit/>
          </a:bodyPr>
          <a:lstStyle/>
          <a:p>
            <a:r>
              <a:rPr lang="en-US" dirty="0" smtClean="0"/>
              <a:t>(*) https</a:t>
            </a:r>
            <a:r>
              <a:rPr lang="en-US" dirty="0"/>
              <a:t>://github.com/Azure/sap-hana</a:t>
            </a:r>
          </a:p>
        </p:txBody>
      </p:sp>
    </p:spTree>
    <p:extLst>
      <p:ext uri="{BB962C8B-B14F-4D97-AF65-F5344CB8AC3E}">
        <p14:creationId xmlns:p14="http://schemas.microsoft.com/office/powerpoint/2010/main" val="40760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a:t>
            </a:r>
            <a:r>
              <a:rPr lang="en-US" sz="3600" dirty="0" smtClean="0"/>
              <a:t>CY20. How </a:t>
            </a:r>
            <a:r>
              <a:rPr lang="en-US" sz="3600" dirty="0"/>
              <a:t>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fontScale="92500" lnSpcReduction="10000"/>
          </a:bodyPr>
          <a:lstStyle/>
          <a:p>
            <a:pPr marL="0" indent="0">
              <a:buNone/>
            </a:pPr>
            <a:r>
              <a:rPr lang="en-US" sz="3600" dirty="0"/>
              <a:t>How much does Azure cost? Give us two options (HA only and HA with DR</a:t>
            </a:r>
            <a:r>
              <a:rPr lang="en-US" sz="3600" dirty="0" smtClean="0"/>
              <a:t>)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a:t>
            </a:r>
            <a:r>
              <a:rPr lang="en-US" sz="2000" dirty="0" smtClean="0">
                <a:solidFill>
                  <a:schemeClr val="tx1"/>
                </a:solidFill>
                <a:latin typeface="+mn-lt"/>
              </a:rPr>
              <a:t>two options</a:t>
            </a:r>
            <a:r>
              <a:rPr lang="en-US" sz="2000" dirty="0">
                <a:solidFill>
                  <a:schemeClr val="tx1"/>
                </a:solidFill>
                <a:latin typeface="+mn-lt"/>
              </a:rPr>
              <a:t>:</a:t>
            </a:r>
          </a:p>
          <a:p>
            <a:r>
              <a:rPr lang="en-US" sz="2000" dirty="0" smtClean="0">
                <a:solidFill>
                  <a:schemeClr val="tx1"/>
                </a:solidFill>
                <a:latin typeface="+mn-lt"/>
              </a:rPr>
              <a:t>HA </a:t>
            </a:r>
            <a:r>
              <a:rPr lang="en-US" sz="2000" dirty="0">
                <a:solidFill>
                  <a:schemeClr val="tx1"/>
                </a:solidFill>
                <a:latin typeface="+mn-lt"/>
              </a:rPr>
              <a:t>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a:t>
            </a:r>
            <a:r>
              <a:rPr lang="en-US" sz="2000" dirty="0" smtClean="0">
                <a:solidFill>
                  <a:schemeClr val="tx1"/>
                </a:solidFill>
                <a:latin typeface="+mn-lt"/>
              </a:rPr>
              <a:t>configured with synchronous data </a:t>
            </a:r>
            <a:r>
              <a:rPr lang="en-US" sz="2000" dirty="0">
                <a:solidFill>
                  <a:schemeClr val="tx1"/>
                </a:solidFill>
                <a:latin typeface="+mn-lt"/>
              </a:rPr>
              <a:t>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r>
              <a:rPr lang="en-US" sz="1800" dirty="0" smtClean="0">
                <a:solidFill>
                  <a:schemeClr val="tx1"/>
                </a:solidFill>
              </a:rPr>
              <a:t>)</a:t>
            </a:r>
          </a:p>
          <a:p>
            <a:pPr lvl="1"/>
            <a:endParaRPr lang="en-US" sz="1800" dirty="0">
              <a:solidFill>
                <a:schemeClr val="tx1"/>
              </a:solidFill>
            </a:endParaRPr>
          </a:p>
          <a:p>
            <a:pPr>
              <a:spcAft>
                <a:spcPts val="882"/>
              </a:spcAft>
            </a:pPr>
            <a:r>
              <a:rPr lang="en-US" sz="2000" dirty="0">
                <a:solidFill>
                  <a:schemeClr val="tx1"/>
                </a:solidFill>
                <a:latin typeface="+mn-lt"/>
              </a:rPr>
              <a:t>SAP HANA System Replication in asynchronous replication </a:t>
            </a:r>
            <a:r>
              <a:rPr lang="en-US" sz="2000" dirty="0" smtClean="0">
                <a:solidFill>
                  <a:schemeClr val="tx1"/>
                </a:solidFill>
                <a:latin typeface="+mn-lt"/>
              </a:rPr>
              <a:t>mode</a:t>
            </a:r>
          </a:p>
          <a:p>
            <a:pPr>
              <a:spcAft>
                <a:spcPts val="882"/>
              </a:spcAft>
            </a:pPr>
            <a:r>
              <a:rPr lang="en-US" sz="2000" dirty="0">
                <a:solidFill>
                  <a:schemeClr val="tx1"/>
                </a:solidFill>
                <a:latin typeface="+mn-lt"/>
              </a:rPr>
              <a:t>File </a:t>
            </a:r>
            <a:r>
              <a:rPr lang="en-US" sz="2000" dirty="0" err="1">
                <a:solidFill>
                  <a:schemeClr val="tx1"/>
                </a:solidFill>
                <a:latin typeface="+mn-lt"/>
              </a:rPr>
              <a:t>robocopy</a:t>
            </a:r>
            <a:r>
              <a:rPr lang="en-US" sz="2000" dirty="0">
                <a:solidFill>
                  <a:schemeClr val="tx1"/>
                </a:solidFill>
                <a:latin typeface="+mn-lt"/>
              </a:rPr>
              <a:t> from the production SAP ASCS instance to a single, low-end Azure VM serving the role of the SAP ASCS DR instance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a:t>
            </a:r>
            <a:r>
              <a:rPr lang="en-US" sz="2800" dirty="0" smtClean="0">
                <a:solidFill>
                  <a:schemeClr val="tx1"/>
                </a:solidFill>
                <a:latin typeface="+mn-lt"/>
              </a:rPr>
              <a:t>(but not deallocated), it </a:t>
            </a:r>
            <a:r>
              <a:rPr lang="en-US" sz="2800" dirty="0">
                <a:solidFill>
                  <a:schemeClr val="tx1"/>
                </a:solidFill>
                <a:latin typeface="+mn-lt"/>
              </a:rPr>
              <a:t>will continue to incur </a:t>
            </a:r>
            <a:r>
              <a:rPr lang="en-US" sz="2800" dirty="0" smtClean="0">
                <a:solidFill>
                  <a:schemeClr val="tx1"/>
                </a:solidFill>
                <a:latin typeface="+mn-lt"/>
              </a:rPr>
              <a:t>compute charges </a:t>
            </a:r>
            <a:r>
              <a:rPr lang="en-US" sz="2800" dirty="0">
                <a:solidFill>
                  <a:schemeClr val="tx1"/>
                </a:solidFill>
                <a:latin typeface="+mn-lt"/>
              </a:rPr>
              <a:t>.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the </a:t>
            </a:r>
            <a:r>
              <a:rPr lang="en-US" sz="2800" b="1" dirty="0" smtClean="0">
                <a:solidFill>
                  <a:schemeClr val="tx1"/>
                </a:solidFill>
                <a:latin typeface="+mn-lt"/>
              </a:rPr>
              <a:t>Start/Stop </a:t>
            </a:r>
            <a:r>
              <a:rPr lang="en-US" sz="2800" b="1" dirty="0">
                <a:solidFill>
                  <a:schemeClr val="tx1"/>
                </a:solidFill>
                <a:latin typeface="+mn-lt"/>
              </a:rPr>
              <a:t>VMs during </a:t>
            </a:r>
            <a:r>
              <a:rPr lang="en-US" sz="2800" b="1" dirty="0" smtClean="0">
                <a:solidFill>
                  <a:schemeClr val="tx1"/>
                </a:solidFill>
                <a:latin typeface="+mn-lt"/>
              </a:rPr>
              <a:t>off-hours</a:t>
            </a:r>
            <a:r>
              <a:rPr lang="en-US" sz="2800" dirty="0" smtClean="0">
                <a:solidFill>
                  <a:schemeClr val="tx1"/>
                </a:solidFill>
                <a:latin typeface="+mn-lt"/>
              </a:rPr>
              <a:t> </a:t>
            </a:r>
            <a:r>
              <a:rPr lang="en-US" sz="2800" dirty="0">
                <a:solidFill>
                  <a:schemeClr val="tx1"/>
                </a:solidFill>
                <a:latin typeface="+mn-lt"/>
              </a:rPr>
              <a:t>Azure Automation solution, custom Azure Automation runbooks, or custom Azure PowerShell and Azure CLI scripts to stop and deallocate any instance.</a:t>
            </a:r>
          </a:p>
          <a:p>
            <a:r>
              <a:rPr lang="en-US" sz="2800" dirty="0">
                <a:solidFill>
                  <a:schemeClr val="tx1"/>
                </a:solidFill>
                <a:latin typeface="+mn-lt"/>
              </a:rPr>
              <a:t>The same approach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As Andrew Cross, CIO of Contoso Group emphasized this point by stating "Our operational dependencies on SAP applications force us to seek reasonably priced availability and disaster recovery capabilities for our production SAP HANA deployments.“</a:t>
            </a:r>
          </a:p>
          <a:p>
            <a:pPr lvl="1"/>
            <a:r>
              <a:rPr lang="en-US" sz="2000" dirty="0">
                <a:solidFill>
                  <a:schemeClr val="tx1"/>
                </a:solidFill>
                <a:latin typeface="Segoe UI Semilight" panose="020B0402040204020203" pitchFamily="34" charset="0"/>
                <a:cs typeface="Segoe UI Semilight" panose="020B0402040204020203" pitchFamily="34" charset="0"/>
              </a:rPr>
              <a:t>Contoso also wants to dramatically simplify the process of provisioning Azure resources, as well as installation and configuration of SAP HANA software components. Contoso IT has been relying on Ansible to manage its on-premises environment and, with the cloud migration plans, it started evaluating the use of Terraform to automate on-premises and cloud-based deployments.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p:txBody>
      </p:sp>
    </p:spTree>
    <p:extLst>
      <p:ext uri="{BB962C8B-B14F-4D97-AF65-F5344CB8AC3E}">
        <p14:creationId xmlns:p14="http://schemas.microsoft.com/office/powerpoint/2010/main" val="382279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a:t>
            </a:r>
            <a:r>
              <a:rPr lang="en-US" sz="3600" i="1" dirty="0" smtClean="0">
                <a:solidFill>
                  <a:schemeClr val="tx1"/>
                </a:solidFill>
              </a:rPr>
              <a:t>priced, cloud-based </a:t>
            </a:r>
            <a:r>
              <a:rPr lang="en-US" sz="3600" i="1" dirty="0">
                <a:solidFill>
                  <a:schemeClr val="tx1"/>
                </a:solidFill>
              </a:rPr>
              <a:t>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625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Automated provisioning</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2020</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2020</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3763</Words>
  <Application>Microsoft Office PowerPoint</Application>
  <PresentationFormat>Widescreen</PresentationFormat>
  <Paragraphs>380</Paragraphs>
  <Slides>54</Slides>
  <Notes>48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vt:lpstr>
      <vt:lpstr>Calibri</vt:lpstr>
      <vt:lpstr>Calibri Light</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SAP on Azure — huge variety on instances</vt:lpstr>
      <vt:lpstr>Common scenarios </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Azure VM design tips</vt:lpstr>
      <vt:lpstr>Online Azure pricing calculator</vt:lpstr>
      <vt:lpstr>Process to optimize SAP landscape</vt:lpstr>
      <vt:lpstr>Pricing </vt:lpstr>
      <vt:lpstr>Step 3: Present the solution</vt:lpstr>
      <vt:lpstr>Wrap-up</vt:lpstr>
      <vt:lpstr>Preferred target audience </vt:lpstr>
      <vt:lpstr>SAP HANA on Cloud</vt:lpstr>
      <vt:lpstr>Preferred solution </vt:lpstr>
      <vt:lpstr>PowerPoint Presentation</vt:lpstr>
      <vt:lpstr>PowerPoint Presentation</vt:lpstr>
      <vt:lpstr>PowerPoint Presentation</vt:lpstr>
      <vt:lpstr>PowerPoint Presentation</vt:lpstr>
      <vt:lpstr>SAP HANA HA on Azure VMs manual setup</vt:lpstr>
      <vt:lpstr>SAP HANA HA on Azure VMs manual setup (detailed)</vt:lpstr>
      <vt:lpstr>SAP HANA HA on Azure VMs manual setup (detailed - cont.)</vt:lpstr>
      <vt:lpstr>SAP HANA HA on Azure VMs automated setup</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Downtime Minimized Migration (DMO/SUM) to Azure/HANA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2019-03-24T16:15:13Z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